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9" r:id="rId1"/>
  </p:sldMasterIdLst>
  <p:notesMasterIdLst>
    <p:notesMasterId r:id="rId24"/>
  </p:notesMasterIdLst>
  <p:sldIdLst>
    <p:sldId id="277" r:id="rId2"/>
    <p:sldId id="278" r:id="rId3"/>
    <p:sldId id="257" r:id="rId4"/>
    <p:sldId id="262" r:id="rId5"/>
    <p:sldId id="269" r:id="rId6"/>
    <p:sldId id="256" r:id="rId7"/>
    <p:sldId id="263" r:id="rId8"/>
    <p:sldId id="265" r:id="rId9"/>
    <p:sldId id="261" r:id="rId10"/>
    <p:sldId id="266" r:id="rId11"/>
    <p:sldId id="268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58" r:id="rId20"/>
    <p:sldId id="259" r:id="rId21"/>
    <p:sldId id="260" r:id="rId22"/>
    <p:sldId id="27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kshaya" initials="A" lastIdx="1" clrIdx="0">
    <p:extLst>
      <p:ext uri="{19B8F6BF-5375-455C-9EA6-DF929625EA0E}">
        <p15:presenceInfo xmlns:p15="http://schemas.microsoft.com/office/powerpoint/2012/main" userId="Akshay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11056C-3941-408D-86AB-B35D8FCFA7A0}" type="datetimeFigureOut">
              <a:rPr lang="en-IN" smtClean="0"/>
              <a:t>20-02-2024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609EDF-1C7D-4072-8438-197C15A25B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3703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09EDF-1C7D-4072-8438-197C15A25BF9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7924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EB7AF-BD79-A2C5-1AB4-C2082EF69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57D163-67BF-9740-D9E8-16282682D0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6E9FA4-02BE-0EDC-5FA7-AF8BC4309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D67B7-3561-52FB-2F5E-6EAAB9DA4D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8DDA4-D4EC-4A98-A4AF-2211FA4DECA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688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4637-A1A7-4836-B3B2-D00C6FD652DA}" type="datetimeFigureOut">
              <a:rPr lang="en-IN" smtClean="0"/>
              <a:t>20-02-2024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894CD44-1E53-4BAF-8CC7-E5C8AEE36C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8434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4637-A1A7-4836-B3B2-D00C6FD652DA}" type="datetimeFigureOut">
              <a:rPr lang="en-IN" smtClean="0"/>
              <a:t>20-02-2024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894CD44-1E53-4BAF-8CC7-E5C8AEE36C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9649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4637-A1A7-4836-B3B2-D00C6FD652DA}" type="datetimeFigureOut">
              <a:rPr lang="en-IN" smtClean="0"/>
              <a:t>20-02-2024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894CD44-1E53-4BAF-8CC7-E5C8AEE36CFE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734087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4637-A1A7-4836-B3B2-D00C6FD652DA}" type="datetimeFigureOut">
              <a:rPr lang="en-IN" smtClean="0"/>
              <a:t>20-02-2024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94CD44-1E53-4BAF-8CC7-E5C8AEE36C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69573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4637-A1A7-4836-B3B2-D00C6FD652DA}" type="datetimeFigureOut">
              <a:rPr lang="en-IN" smtClean="0"/>
              <a:t>20-02-2024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94CD44-1E53-4BAF-8CC7-E5C8AEE36CFE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186713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4637-A1A7-4836-B3B2-D00C6FD652DA}" type="datetimeFigureOut">
              <a:rPr lang="en-IN" smtClean="0"/>
              <a:t>20-02-2024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94CD44-1E53-4BAF-8CC7-E5C8AEE36C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7537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4637-A1A7-4836-B3B2-D00C6FD652DA}" type="datetimeFigureOut">
              <a:rPr lang="en-IN" smtClean="0"/>
              <a:t>20-02-2024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4CD44-1E53-4BAF-8CC7-E5C8AEE36C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68302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4637-A1A7-4836-B3B2-D00C6FD652DA}" type="datetimeFigureOut">
              <a:rPr lang="en-IN" smtClean="0"/>
              <a:t>20-02-2024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4CD44-1E53-4BAF-8CC7-E5C8AEE36C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5223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4637-A1A7-4836-B3B2-D00C6FD652DA}" type="datetimeFigureOut">
              <a:rPr lang="en-IN" smtClean="0"/>
              <a:t>20-02-2024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4CD44-1E53-4BAF-8CC7-E5C8AEE36C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0024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4637-A1A7-4836-B3B2-D00C6FD652DA}" type="datetimeFigureOut">
              <a:rPr lang="en-IN" smtClean="0"/>
              <a:t>20-02-2024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894CD44-1E53-4BAF-8CC7-E5C8AEE36C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9962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4637-A1A7-4836-B3B2-D00C6FD652DA}" type="datetimeFigureOut">
              <a:rPr lang="en-IN" smtClean="0"/>
              <a:t>20-02-2024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894CD44-1E53-4BAF-8CC7-E5C8AEE36C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783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4637-A1A7-4836-B3B2-D00C6FD652DA}" type="datetimeFigureOut">
              <a:rPr lang="en-IN" smtClean="0"/>
              <a:t>20-02-2024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894CD44-1E53-4BAF-8CC7-E5C8AEE36C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71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4637-A1A7-4836-B3B2-D00C6FD652DA}" type="datetimeFigureOut">
              <a:rPr lang="en-IN" smtClean="0"/>
              <a:t>20-02-2024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4CD44-1E53-4BAF-8CC7-E5C8AEE36C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0095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4637-A1A7-4836-B3B2-D00C6FD652DA}" type="datetimeFigureOut">
              <a:rPr lang="en-IN" smtClean="0"/>
              <a:t>20-02-2024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4CD44-1E53-4BAF-8CC7-E5C8AEE36C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9834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4637-A1A7-4836-B3B2-D00C6FD652DA}" type="datetimeFigureOut">
              <a:rPr lang="en-IN" smtClean="0"/>
              <a:t>20-02-2024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4CD44-1E53-4BAF-8CC7-E5C8AEE36C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4483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4637-A1A7-4836-B3B2-D00C6FD652DA}" type="datetimeFigureOut">
              <a:rPr lang="en-IN" smtClean="0"/>
              <a:t>20-02-2024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94CD44-1E53-4BAF-8CC7-E5C8AEE36C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0342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94637-A1A7-4836-B3B2-D00C6FD652DA}" type="datetimeFigureOut">
              <a:rPr lang="en-IN" smtClean="0"/>
              <a:t>20-02-2024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894CD44-1E53-4BAF-8CC7-E5C8AEE36C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  <p:sldLayoutId id="2147483902" r:id="rId3"/>
    <p:sldLayoutId id="2147483903" r:id="rId4"/>
    <p:sldLayoutId id="2147483904" r:id="rId5"/>
    <p:sldLayoutId id="2147483905" r:id="rId6"/>
    <p:sldLayoutId id="2147483906" r:id="rId7"/>
    <p:sldLayoutId id="2147483907" r:id="rId8"/>
    <p:sldLayoutId id="2147483908" r:id="rId9"/>
    <p:sldLayoutId id="2147483909" r:id="rId10"/>
    <p:sldLayoutId id="2147483910" r:id="rId11"/>
    <p:sldLayoutId id="2147483911" r:id="rId12"/>
    <p:sldLayoutId id="2147483912" r:id="rId13"/>
    <p:sldLayoutId id="2147483913" r:id="rId14"/>
    <p:sldLayoutId id="2147483914" r:id="rId15"/>
    <p:sldLayoutId id="214748391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1F4F6-7454-840F-4CD9-B884A3EC4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F4168-4A21-1162-FF00-B31CC50D1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2465" y="1514168"/>
            <a:ext cx="4798141" cy="1914832"/>
          </a:xfrm>
        </p:spPr>
        <p:txBody>
          <a:bodyPr anchor="ctr">
            <a:noAutofit/>
          </a:bodyPr>
          <a:lstStyle/>
          <a:p>
            <a:br>
              <a:rPr lang="en-US" sz="6000" b="1" dirty="0">
                <a:latin typeface="Algerian" panose="04020705040A02060702" pitchFamily="82" charset="0"/>
              </a:rPr>
            </a:br>
            <a:r>
              <a:rPr lang="en-US" sz="6000" b="1">
                <a:latin typeface="Algerian" panose="04020705040A02060702" pitchFamily="82" charset="0"/>
              </a:rPr>
              <a:t>SESSION -5</a:t>
            </a:r>
            <a:br>
              <a:rPr lang="en-US" sz="6000" b="1" dirty="0">
                <a:latin typeface="Algerian" panose="04020705040A02060702" pitchFamily="82" charset="0"/>
              </a:rPr>
            </a:br>
            <a:br>
              <a:rPr lang="en-US" sz="6000" b="1" dirty="0">
                <a:latin typeface="Algerian" panose="04020705040A02060702" pitchFamily="82" charset="0"/>
              </a:rPr>
            </a:br>
            <a:r>
              <a:rPr lang="en-US" sz="6000" b="1" dirty="0">
                <a:latin typeface="Algerian" panose="04020705040A02060702" pitchFamily="82" charset="0"/>
              </a:rPr>
              <a:t>SCRAP ART</a:t>
            </a:r>
            <a:br>
              <a:rPr lang="en-US" sz="6000" b="1" dirty="0">
                <a:latin typeface="Algerian" panose="04020705040A02060702" pitchFamily="82" charset="0"/>
              </a:rPr>
            </a:br>
            <a:r>
              <a:rPr lang="en-US" sz="6000" b="1" dirty="0">
                <a:latin typeface="Algerian" panose="04020705040A02060702" pitchFamily="82" charset="0"/>
              </a:rPr>
              <a:t> </a:t>
            </a:r>
            <a:endParaRPr lang="en-IN" sz="6000" b="1" dirty="0">
              <a:latin typeface="Algerian" panose="04020705040A020607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CD319D-0B4D-3246-0410-A536A59488BE}"/>
              </a:ext>
            </a:extLst>
          </p:cNvPr>
          <p:cNvSpPr txBox="1"/>
          <p:nvPr/>
        </p:nvSpPr>
        <p:spPr>
          <a:xfrm>
            <a:off x="7620001" y="4439265"/>
            <a:ext cx="4178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Arial Black" panose="020B0A04020102020204" pitchFamily="34" charset="0"/>
              </a:rPr>
              <a:t>TEAM</a:t>
            </a:r>
            <a:r>
              <a:rPr lang="en-US" sz="3600" b="1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  <a:r>
              <a:rPr lang="en-US" sz="3600" b="1" dirty="0">
                <a:solidFill>
                  <a:srgbClr val="7030A0"/>
                </a:solidFill>
                <a:latin typeface="Arial Black" panose="020B0A04020102020204" pitchFamily="34" charset="0"/>
              </a:rPr>
              <a:t>NO-26</a:t>
            </a:r>
            <a:r>
              <a:rPr lang="en-US" dirty="0">
                <a:solidFill>
                  <a:srgbClr val="FF0000"/>
                </a:solidFill>
              </a:rPr>
              <a:t> 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868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52454-2C83-4C42-01E8-5D80B2212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E94B3-B9CE-AB00-CE02-D332C3D39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in </a:t>
            </a:r>
            <a:r>
              <a:rPr lang="en-US" b="1" dirty="0"/>
              <a:t>Locking </a:t>
            </a:r>
            <a:r>
              <a:rPr lang="en-US" b="1" dirty="0" err="1"/>
              <a:t>Fule</a:t>
            </a:r>
            <a:r>
              <a:rPr lang="en-US" b="1" dirty="0"/>
              <a:t> Cap</a:t>
            </a:r>
            <a:endParaRPr lang="en-IN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2E636A-CCBC-E98B-765D-E1A4DC0E820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-70" r="-632" b="6577"/>
          <a:stretch/>
        </p:blipFill>
        <p:spPr>
          <a:xfrm rot="16200000">
            <a:off x="1891288" y="1705120"/>
            <a:ext cx="2560641" cy="453934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1C494A4-E05A-89C3-51E5-A3C4A84093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0"/>
          <a:stretch/>
        </p:blipFill>
        <p:spPr>
          <a:xfrm rot="16200000">
            <a:off x="6839033" y="1601036"/>
            <a:ext cx="2550342" cy="480789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67478F-3267-ECB1-8FD8-A41285EFD4AB}"/>
              </a:ext>
            </a:extLst>
          </p:cNvPr>
          <p:cNvSpPr txBox="1"/>
          <p:nvPr/>
        </p:nvSpPr>
        <p:spPr>
          <a:xfrm>
            <a:off x="5610768" y="5168190"/>
            <a:ext cx="97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Cap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592160-57CC-CC6D-07E6-A33F88EC9B95}"/>
              </a:ext>
            </a:extLst>
          </p:cNvPr>
          <p:cNvSpPr txBox="1"/>
          <p:nvPr/>
        </p:nvSpPr>
        <p:spPr>
          <a:xfrm>
            <a:off x="7371184" y="4367697"/>
            <a:ext cx="839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Screws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64A1C6-851D-E00C-2F1C-C8F4B18EF9C6}"/>
              </a:ext>
            </a:extLst>
          </p:cNvPr>
          <p:cNvSpPr txBox="1"/>
          <p:nvPr/>
        </p:nvSpPr>
        <p:spPr>
          <a:xfrm>
            <a:off x="6867331" y="2883159"/>
            <a:ext cx="94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Rubber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10C074-4645-0AEF-E260-A260CF62B4B5}"/>
              </a:ext>
            </a:extLst>
          </p:cNvPr>
          <p:cNvSpPr txBox="1"/>
          <p:nvPr/>
        </p:nvSpPr>
        <p:spPr>
          <a:xfrm>
            <a:off x="9570058" y="2406647"/>
            <a:ext cx="1047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Lock System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EA2DFB-C3F1-55BC-8F7F-DA8BAE4754E4}"/>
              </a:ext>
            </a:extLst>
          </p:cNvPr>
          <p:cNvSpPr txBox="1"/>
          <p:nvPr/>
        </p:nvSpPr>
        <p:spPr>
          <a:xfrm>
            <a:off x="9547687" y="4552363"/>
            <a:ext cx="970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Springs and wafers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701F08-C4E7-91E1-1A33-2590925918E4}"/>
              </a:ext>
            </a:extLst>
          </p:cNvPr>
          <p:cNvSpPr txBox="1"/>
          <p:nvPr/>
        </p:nvSpPr>
        <p:spPr>
          <a:xfrm>
            <a:off x="5875196" y="3164945"/>
            <a:ext cx="94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Rim</a:t>
            </a:r>
            <a:endParaRPr lang="en-IN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248D3B-AD95-A8B8-1135-705AAF66CE73}"/>
              </a:ext>
            </a:extLst>
          </p:cNvPr>
          <p:cNvSpPr txBox="1"/>
          <p:nvPr/>
        </p:nvSpPr>
        <p:spPr>
          <a:xfrm>
            <a:off x="8378249" y="5148558"/>
            <a:ext cx="1069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Bottom Cap</a:t>
            </a:r>
            <a:endParaRPr lang="en-IN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2889F7-6549-85FC-B837-F1DE2C32B267}"/>
              </a:ext>
            </a:extLst>
          </p:cNvPr>
          <p:cNvSpPr txBox="1"/>
          <p:nvPr/>
        </p:nvSpPr>
        <p:spPr>
          <a:xfrm>
            <a:off x="8378249" y="2980279"/>
            <a:ext cx="718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Link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E67937-5186-9223-E7FC-A9CBC9EADAFF}"/>
              </a:ext>
            </a:extLst>
          </p:cNvPr>
          <p:cNvSpPr txBox="1"/>
          <p:nvPr/>
        </p:nvSpPr>
        <p:spPr>
          <a:xfrm>
            <a:off x="9349273" y="3605463"/>
            <a:ext cx="858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Pin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331663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　１">
            <a:extLst>
              <a:ext uri="{FF2B5EF4-FFF2-40B4-BE49-F238E27FC236}">
                <a16:creationId xmlns:a16="http://schemas.microsoft.com/office/drawing/2014/main" id="{DB732039-3522-71BF-87E6-DB51FF535116}"/>
              </a:ext>
            </a:extLst>
          </p:cNvPr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30662" y="1058673"/>
            <a:ext cx="9527457" cy="535919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6C73660-A05C-9F28-1B0E-55C8E832B4D7}"/>
              </a:ext>
            </a:extLst>
          </p:cNvPr>
          <p:cNvSpPr txBox="1">
            <a:spLocks/>
          </p:cNvSpPr>
          <p:nvPr/>
        </p:nvSpPr>
        <p:spPr>
          <a:xfrm>
            <a:off x="83976" y="755780"/>
            <a:ext cx="1464906" cy="401216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bg1"/>
                </a:solidFill>
              </a:rPr>
              <a:t>EC23B1135</a:t>
            </a:r>
            <a:br>
              <a:rPr lang="en-US" sz="1800" b="1" dirty="0"/>
            </a:br>
            <a:endParaRPr lang="en-IN" sz="1800" b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E6A2AC1-3E69-3E7B-D35B-6B02617C0066}"/>
              </a:ext>
            </a:extLst>
          </p:cNvPr>
          <p:cNvSpPr txBox="1">
            <a:spLocks/>
          </p:cNvSpPr>
          <p:nvPr/>
        </p:nvSpPr>
        <p:spPr>
          <a:xfrm>
            <a:off x="1091782" y="160929"/>
            <a:ext cx="1464906" cy="401216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 err="1"/>
              <a:t>Arulmozhi.J</a:t>
            </a:r>
            <a:br>
              <a:rPr lang="en-US" sz="1800" b="1" dirty="0"/>
            </a:br>
            <a:endParaRPr lang="en-IN" sz="1800" b="1" dirty="0"/>
          </a:p>
        </p:txBody>
      </p:sp>
    </p:spTree>
    <p:extLst>
      <p:ext uri="{BB962C8B-B14F-4D97-AF65-F5344CB8AC3E}">
        <p14:creationId xmlns:p14="http://schemas.microsoft.com/office/powerpoint/2010/main" val="3647730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CC89B-F8D8-264D-7248-26E0F6651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97EE55-DECB-5AA4-AB25-40B461438A5E}"/>
              </a:ext>
            </a:extLst>
          </p:cNvPr>
          <p:cNvSpPr txBox="1"/>
          <p:nvPr/>
        </p:nvSpPr>
        <p:spPr>
          <a:xfrm>
            <a:off x="0" y="778328"/>
            <a:ext cx="14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EC23B1102</a:t>
            </a:r>
            <a:endParaRPr lang="en-IN" b="1"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5E4C20-6D84-093F-1505-BCC51FF79D8C}"/>
              </a:ext>
            </a:extLst>
          </p:cNvPr>
          <p:cNvSpPr txBox="1"/>
          <p:nvPr/>
        </p:nvSpPr>
        <p:spPr>
          <a:xfrm>
            <a:off x="288470" y="48985"/>
            <a:ext cx="1953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MADHAMSHETTY SATHVIKA</a:t>
            </a:r>
            <a:endParaRPr lang="en-IN" b="1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81DC2F-24B3-2CCC-9834-11954D77603E}"/>
              </a:ext>
            </a:extLst>
          </p:cNvPr>
          <p:cNvSpPr txBox="1"/>
          <p:nvPr/>
        </p:nvSpPr>
        <p:spPr>
          <a:xfrm>
            <a:off x="1741714" y="255108"/>
            <a:ext cx="111415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CARBURETOR ASSEMBLY (Yamaha RX-135)</a:t>
            </a:r>
            <a:endParaRPr lang="en-IN" sz="4000" b="1" dirty="0">
              <a:solidFill>
                <a:srgbClr val="C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9F35A3-E23E-2096-7130-BB4A49D7F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5" t="33053" r="23172" b="17696"/>
          <a:stretch/>
        </p:blipFill>
        <p:spPr>
          <a:xfrm rot="16200000">
            <a:off x="9080515" y="1219042"/>
            <a:ext cx="2050871" cy="25820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0F0E35-8173-D673-0934-40C2ED6EFC70}"/>
              </a:ext>
            </a:extLst>
          </p:cNvPr>
          <p:cNvSpPr txBox="1"/>
          <p:nvPr/>
        </p:nvSpPr>
        <p:spPr>
          <a:xfrm>
            <a:off x="10892887" y="3733965"/>
            <a:ext cx="1565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Adapter drive slat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5CFD9B-83BF-380F-4DAC-AB9B195F4855}"/>
              </a:ext>
            </a:extLst>
          </p:cNvPr>
          <p:cNvSpPr txBox="1"/>
          <p:nvPr/>
        </p:nvSpPr>
        <p:spPr>
          <a:xfrm>
            <a:off x="8938953" y="909004"/>
            <a:ext cx="2582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Float bowl screws(4)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257986-3F6D-CEF8-A6F3-B9C4A4F18C21}"/>
              </a:ext>
            </a:extLst>
          </p:cNvPr>
          <p:cNvSpPr txBox="1"/>
          <p:nvPr/>
        </p:nvSpPr>
        <p:spPr>
          <a:xfrm>
            <a:off x="9409635" y="3687799"/>
            <a:ext cx="1345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Springs(2)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13E48E-1A39-8FB0-4A6E-6AAF331FB138}"/>
              </a:ext>
            </a:extLst>
          </p:cNvPr>
          <p:cNvSpPr txBox="1"/>
          <p:nvPr/>
        </p:nvSpPr>
        <p:spPr>
          <a:xfrm>
            <a:off x="7705899" y="3644549"/>
            <a:ext cx="1729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GI pipe bend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B02C6A-3BBC-3FCD-569C-CAAA6DD4FF64}"/>
              </a:ext>
            </a:extLst>
          </p:cNvPr>
          <p:cNvSpPr txBox="1"/>
          <p:nvPr/>
        </p:nvSpPr>
        <p:spPr>
          <a:xfrm>
            <a:off x="10886456" y="1198830"/>
            <a:ext cx="1413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Bowl screw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B6608A-26C2-A0CB-F25A-8D26D02AA37B}"/>
              </a:ext>
            </a:extLst>
          </p:cNvPr>
          <p:cNvSpPr txBox="1"/>
          <p:nvPr/>
        </p:nvSpPr>
        <p:spPr>
          <a:xfrm>
            <a:off x="6902584" y="2268842"/>
            <a:ext cx="2296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Float bowl </a:t>
            </a:r>
          </a:p>
          <a:p>
            <a:r>
              <a:rPr lang="en-US" b="1" dirty="0"/>
              <a:t>carburetor screw</a:t>
            </a:r>
            <a:endParaRPr lang="en-IN" b="1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47C9BE5-05C5-5492-AEFA-2C83C3888823}"/>
              </a:ext>
            </a:extLst>
          </p:cNvPr>
          <p:cNvCxnSpPr>
            <a:cxnSpLocks/>
          </p:cNvCxnSpPr>
          <p:nvPr/>
        </p:nvCxnSpPr>
        <p:spPr>
          <a:xfrm flipH="1">
            <a:off x="8562133" y="2563891"/>
            <a:ext cx="12579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54ABBB8-E1CD-3B6A-65DC-F740A3B2F93B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10082175" y="2804222"/>
            <a:ext cx="23775" cy="8835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D898B7E9-0FC3-DDD1-DAF4-5D0014328279}"/>
              </a:ext>
            </a:extLst>
          </p:cNvPr>
          <p:cNvCxnSpPr>
            <a:cxnSpLocks/>
            <a:endCxn id="10" idx="0"/>
          </p:cNvCxnSpPr>
          <p:nvPr/>
        </p:nvCxnSpPr>
        <p:spPr>
          <a:xfrm rot="5400000">
            <a:off x="8460970" y="3127773"/>
            <a:ext cx="626230" cy="407323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54B2B28-D298-AC3C-4DFE-25FA0E3090F5}"/>
              </a:ext>
            </a:extLst>
          </p:cNvPr>
          <p:cNvCxnSpPr>
            <a:cxnSpLocks/>
          </p:cNvCxnSpPr>
          <p:nvPr/>
        </p:nvCxnSpPr>
        <p:spPr>
          <a:xfrm flipV="1">
            <a:off x="10512829" y="1260984"/>
            <a:ext cx="0" cy="8706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BE650DF-2638-E311-F59A-9DFADAF4BDEE}"/>
              </a:ext>
            </a:extLst>
          </p:cNvPr>
          <p:cNvCxnSpPr>
            <a:cxnSpLocks/>
            <a:endCxn id="13" idx="2"/>
          </p:cNvCxnSpPr>
          <p:nvPr/>
        </p:nvCxnSpPr>
        <p:spPr>
          <a:xfrm rot="5400000" flipH="1" flipV="1">
            <a:off x="11034242" y="1844770"/>
            <a:ext cx="835404" cy="28218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A42DD1D-A53B-AEBE-06CD-63ED33BD8EB2}"/>
              </a:ext>
            </a:extLst>
          </p:cNvPr>
          <p:cNvCxnSpPr>
            <a:cxnSpLocks/>
          </p:cNvCxnSpPr>
          <p:nvPr/>
        </p:nvCxnSpPr>
        <p:spPr>
          <a:xfrm>
            <a:off x="11161220" y="3047254"/>
            <a:ext cx="0" cy="7156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494F489E-5244-2AE3-0ED8-5FED43BEA0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00" b="94000" l="27688" r="83750">
                        <a14:foregroundMark x1="54625" y1="8583" x2="54625" y2="8583"/>
                        <a14:foregroundMark x1="53938" y1="6000" x2="53938" y2="6000"/>
                        <a14:foregroundMark x1="54313" y1="7167" x2="62687" y2="21250"/>
                        <a14:foregroundMark x1="62687" y1="21250" x2="59438" y2="34917"/>
                        <a14:foregroundMark x1="32875" y1="50250" x2="37063" y2="55750"/>
                        <a14:foregroundMark x1="34688" y1="56917" x2="30312" y2="69083"/>
                        <a14:foregroundMark x1="30312" y1="69083" x2="33438" y2="83750"/>
                        <a14:foregroundMark x1="33438" y1="83750" x2="33750" y2="83750"/>
                        <a14:foregroundMark x1="41875" y1="62250" x2="42750" y2="85833"/>
                        <a14:foregroundMark x1="32250" y1="84333" x2="41188" y2="92750"/>
                        <a14:foregroundMark x1="41188" y1="92750" x2="51563" y2="94000"/>
                        <a14:foregroundMark x1="51563" y1="94000" x2="52688" y2="85083"/>
                        <a14:foregroundMark x1="59313" y1="78583" x2="56250" y2="86917"/>
                        <a14:foregroundMark x1="79500" y1="51583" x2="83750" y2="51917"/>
                        <a14:foregroundMark x1="83750" y1="51917" x2="83750" y2="51917"/>
                        <a14:foregroundMark x1="29438" y1="85833" x2="28313" y2="88583"/>
                        <a14:foregroundMark x1="28188" y1="76583" x2="28188" y2="76583"/>
                        <a14:foregroundMark x1="27688" y1="87833" x2="27688" y2="87833"/>
                        <a14:foregroundMark x1="28063" y1="88417" x2="28063" y2="884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95" r="13510" b="2956"/>
          <a:stretch/>
        </p:blipFill>
        <p:spPr>
          <a:xfrm>
            <a:off x="3900177" y="695316"/>
            <a:ext cx="3006943" cy="357631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672BB4E-932E-0073-C185-E134BF3E8F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9" t="10138" r="2381" b="33011"/>
          <a:stretch/>
        </p:blipFill>
        <p:spPr>
          <a:xfrm>
            <a:off x="702128" y="4559920"/>
            <a:ext cx="4576792" cy="219832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86587E2-99A2-A8D3-F8F7-47E75BF1C83E}"/>
              </a:ext>
            </a:extLst>
          </p:cNvPr>
          <p:cNvSpPr txBox="1"/>
          <p:nvPr/>
        </p:nvSpPr>
        <p:spPr>
          <a:xfrm>
            <a:off x="6644639" y="4930272"/>
            <a:ext cx="5092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The oldest component in carburetor is </a:t>
            </a:r>
            <a:r>
              <a:rPr lang="en-US" b="1" dirty="0">
                <a:solidFill>
                  <a:srgbClr val="7030A0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coil spring</a:t>
            </a:r>
            <a:r>
              <a:rPr lang="en-US" dirty="0">
                <a:solidFill>
                  <a:srgbClr val="7030A0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Patented in the year </a:t>
            </a:r>
            <a:r>
              <a:rPr lang="en-US" b="1" dirty="0">
                <a:solidFill>
                  <a:srgbClr val="7030A0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1763</a:t>
            </a:r>
            <a:r>
              <a:rPr lang="en-US" dirty="0">
                <a:solidFill>
                  <a:srgbClr val="7030A0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 by </a:t>
            </a:r>
            <a:r>
              <a:rPr lang="en-US" b="1" dirty="0">
                <a:solidFill>
                  <a:srgbClr val="7030A0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R.Tradwell</a:t>
            </a:r>
            <a:endParaRPr lang="en-IN" b="1" dirty="0">
              <a:solidFill>
                <a:srgbClr val="7030A0"/>
              </a:solidFill>
              <a:latin typeface="Artifakt Element" panose="020B0503050000020004" pitchFamily="34" charset="0"/>
              <a:ea typeface="Artifakt Element" panose="020B05030500000200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48D2357-16D6-FDEE-327A-74493CCFEEF9}"/>
              </a:ext>
            </a:extLst>
          </p:cNvPr>
          <p:cNvSpPr txBox="1"/>
          <p:nvPr/>
        </p:nvSpPr>
        <p:spPr>
          <a:xfrm>
            <a:off x="837877" y="1985864"/>
            <a:ext cx="2935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The carburetor was invented by </a:t>
            </a:r>
            <a:r>
              <a:rPr lang="en-US" b="1" dirty="0">
                <a:solidFill>
                  <a:srgbClr val="0070C0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Karl Benz</a:t>
            </a:r>
            <a:r>
              <a:rPr lang="en-US" dirty="0">
                <a:solidFill>
                  <a:srgbClr val="0070C0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 in </a:t>
            </a:r>
            <a:r>
              <a:rPr lang="en-US" b="1" dirty="0">
                <a:solidFill>
                  <a:srgbClr val="0070C0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1885</a:t>
            </a:r>
            <a:r>
              <a:rPr lang="en-US" dirty="0">
                <a:solidFill>
                  <a:srgbClr val="0070C0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 and got </a:t>
            </a:r>
            <a:r>
              <a:rPr lang="en-US" b="1" dirty="0">
                <a:solidFill>
                  <a:srgbClr val="0070C0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patented</a:t>
            </a:r>
            <a:r>
              <a:rPr lang="en-US" dirty="0">
                <a:solidFill>
                  <a:srgbClr val="0070C0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 in the year </a:t>
            </a:r>
            <a:r>
              <a:rPr lang="en-US" b="1" dirty="0">
                <a:solidFill>
                  <a:srgbClr val="0070C0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1886</a:t>
            </a:r>
            <a:endParaRPr lang="en-IN" b="1" dirty="0">
              <a:solidFill>
                <a:srgbClr val="0070C0"/>
              </a:solidFill>
              <a:latin typeface="Artifakt Element" panose="020B0503050000020004" pitchFamily="34" charset="0"/>
              <a:ea typeface="Artifakt Element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7346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A6FC6-4F32-393C-6539-1404AB5D2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2BF25-F6D2-AA75-45C2-283AE3586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286" y="318472"/>
            <a:ext cx="3519196" cy="1325563"/>
          </a:xfrm>
        </p:spPr>
        <p:txBody>
          <a:bodyPr/>
          <a:lstStyle/>
          <a:p>
            <a:br>
              <a:rPr lang="en-US" b="1" dirty="0"/>
            </a:br>
            <a:r>
              <a:rPr lang="en-US" b="1" dirty="0" err="1"/>
              <a:t>M.Akram</a:t>
            </a:r>
            <a:r>
              <a:rPr lang="en-US" b="1" dirty="0"/>
              <a:t> Baig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5A0D77-5ED4-B326-8F95-579E09D48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17" b="35813"/>
          <a:stretch/>
        </p:blipFill>
        <p:spPr>
          <a:xfrm>
            <a:off x="396601" y="2326768"/>
            <a:ext cx="5699399" cy="408577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CCF619-4088-3D9E-682C-9C23A76D75AB}"/>
              </a:ext>
            </a:extLst>
          </p:cNvPr>
          <p:cNvSpPr txBox="1"/>
          <p:nvPr/>
        </p:nvSpPr>
        <p:spPr>
          <a:xfrm>
            <a:off x="6848669" y="2556588"/>
            <a:ext cx="468085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Oldest patented part : Main jet (CN2098561U)</a:t>
            </a:r>
          </a:p>
          <a:p>
            <a:endParaRPr lang="en-US" sz="2800" dirty="0"/>
          </a:p>
          <a:p>
            <a:r>
              <a:rPr lang="en-US" sz="2800" b="1" dirty="0"/>
              <a:t>Patented</a:t>
            </a:r>
            <a:r>
              <a:rPr lang="en-US" sz="2800" dirty="0"/>
              <a:t> by Janos </a:t>
            </a:r>
            <a:r>
              <a:rPr lang="en-US" sz="2800" dirty="0" err="1"/>
              <a:t>Csonka</a:t>
            </a:r>
            <a:r>
              <a:rPr lang="en-US" sz="2800" dirty="0"/>
              <a:t> and </a:t>
            </a:r>
            <a:r>
              <a:rPr lang="en-US" sz="2800" dirty="0" err="1"/>
              <a:t>Donat</a:t>
            </a:r>
            <a:r>
              <a:rPr lang="en-US" sz="2800" dirty="0"/>
              <a:t> </a:t>
            </a:r>
            <a:r>
              <a:rPr lang="en-US" sz="2800" dirty="0" err="1"/>
              <a:t>Banki</a:t>
            </a:r>
            <a:r>
              <a:rPr lang="en-US" sz="2800" dirty="0"/>
              <a:t> in the year 1893</a:t>
            </a:r>
            <a:endParaRPr lang="en-IN" sz="2800" dirty="0"/>
          </a:p>
          <a:p>
            <a:endParaRPr lang="en-IN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B40B25-9D9E-1F03-F901-C7C76B793F3B}"/>
              </a:ext>
            </a:extLst>
          </p:cNvPr>
          <p:cNvSpPr txBox="1"/>
          <p:nvPr/>
        </p:nvSpPr>
        <p:spPr>
          <a:xfrm>
            <a:off x="0" y="79658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EC23I2020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269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137D1-843C-74BE-5F2F-D053CCD41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19339-02B1-67AC-7947-00CC76E42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</a:t>
            </a:r>
            <a:r>
              <a:rPr lang="en-US" b="1" dirty="0"/>
              <a:t>Carburetor</a:t>
            </a:r>
            <a:endParaRPr lang="en-IN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7AB587-4651-09DB-1375-6CC32C3DFC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9" r="7877" b="17800"/>
          <a:stretch/>
        </p:blipFill>
        <p:spPr>
          <a:xfrm rot="5400000">
            <a:off x="1111160" y="1055147"/>
            <a:ext cx="3643549" cy="5442831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C59F84-9541-D145-E48B-DA6D12FBCB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4" r="9655" b="16942"/>
          <a:stretch/>
        </p:blipFill>
        <p:spPr>
          <a:xfrm rot="5400000">
            <a:off x="7056916" y="993872"/>
            <a:ext cx="3643550" cy="556538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2F9980-6D77-B222-66FD-9FC5C4500289}"/>
              </a:ext>
            </a:extLst>
          </p:cNvPr>
          <p:cNvSpPr txBox="1"/>
          <p:nvPr/>
        </p:nvSpPr>
        <p:spPr>
          <a:xfrm>
            <a:off x="6095999" y="2035921"/>
            <a:ext cx="1847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Main Body</a:t>
            </a:r>
            <a:endParaRPr lang="en-IN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7671A6-7D2D-9B5B-5754-C2313594CF63}"/>
              </a:ext>
            </a:extLst>
          </p:cNvPr>
          <p:cNvSpPr txBox="1"/>
          <p:nvPr/>
        </p:nvSpPr>
        <p:spPr>
          <a:xfrm>
            <a:off x="6820679" y="5056455"/>
            <a:ext cx="1744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Float bowl</a:t>
            </a:r>
            <a:endParaRPr lang="en-IN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BC75E0-2980-27DF-6D84-5A59B7CE2F21}"/>
              </a:ext>
            </a:extLst>
          </p:cNvPr>
          <p:cNvSpPr txBox="1"/>
          <p:nvPr/>
        </p:nvSpPr>
        <p:spPr>
          <a:xfrm>
            <a:off x="9871788" y="1964119"/>
            <a:ext cx="19967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Screws and Pins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3586846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BE02A-E612-C34C-4BCB-DFEE6A652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E0116-FD62-F9A5-27AB-96B2B87BE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9294" y="327803"/>
            <a:ext cx="4284306" cy="1325563"/>
          </a:xfrm>
        </p:spPr>
        <p:txBody>
          <a:bodyPr/>
          <a:lstStyle/>
          <a:p>
            <a:br>
              <a:rPr lang="en-US" b="1" dirty="0"/>
            </a:br>
            <a:r>
              <a:rPr lang="en-US" b="1" dirty="0" err="1"/>
              <a:t>M.Someshwar</a:t>
            </a:r>
            <a:r>
              <a:rPr lang="en-US" b="1" dirty="0"/>
              <a:t> Raj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2F91C4-B63B-83F2-D332-E49BFAA5F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8" t="31167" r="6319" b="30450"/>
          <a:stretch/>
        </p:blipFill>
        <p:spPr>
          <a:xfrm>
            <a:off x="1162748" y="1983646"/>
            <a:ext cx="4360975" cy="464918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3B4540-926C-F83B-1D9D-E1ACC73771F3}"/>
              </a:ext>
            </a:extLst>
          </p:cNvPr>
          <p:cNvSpPr txBox="1"/>
          <p:nvPr/>
        </p:nvSpPr>
        <p:spPr>
          <a:xfrm>
            <a:off x="6447452" y="2174033"/>
            <a:ext cx="44973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Oldest patented part : Main jet (CN2098561U)</a:t>
            </a:r>
          </a:p>
          <a:p>
            <a:endParaRPr lang="en-US" sz="2400" dirty="0"/>
          </a:p>
          <a:p>
            <a:r>
              <a:rPr lang="en-US" sz="2400" b="1" dirty="0"/>
              <a:t>Patented</a:t>
            </a:r>
            <a:r>
              <a:rPr lang="en-US" sz="2400" dirty="0"/>
              <a:t> by Janos </a:t>
            </a:r>
            <a:r>
              <a:rPr lang="en-US" sz="2400" dirty="0" err="1"/>
              <a:t>Csonka</a:t>
            </a:r>
            <a:r>
              <a:rPr lang="en-US" sz="2400" dirty="0"/>
              <a:t> and </a:t>
            </a:r>
            <a:r>
              <a:rPr lang="en-US" sz="2400" dirty="0" err="1"/>
              <a:t>Donat</a:t>
            </a:r>
            <a:r>
              <a:rPr lang="en-US" sz="2400" dirty="0"/>
              <a:t> </a:t>
            </a:r>
            <a:r>
              <a:rPr lang="en-US" sz="2400" dirty="0" err="1"/>
              <a:t>Banki</a:t>
            </a:r>
            <a:r>
              <a:rPr lang="en-US" sz="2400" dirty="0"/>
              <a:t> in the year 1893</a:t>
            </a:r>
            <a:endParaRPr lang="en-IN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7C9A68-426F-50EF-AD42-C3EBA25BC5F6}"/>
              </a:ext>
            </a:extLst>
          </p:cNvPr>
          <p:cNvSpPr txBox="1"/>
          <p:nvPr/>
        </p:nvSpPr>
        <p:spPr>
          <a:xfrm>
            <a:off x="71738" y="8059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EC23B1127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672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C6608-010B-3E05-2EC4-F15B33AE8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E3C32-3211-5E55-CD12-BA0F0642C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</a:t>
            </a:r>
            <a:r>
              <a:rPr lang="en-US" b="1" dirty="0"/>
              <a:t>Carburetor</a:t>
            </a:r>
            <a:endParaRPr lang="en-IN" b="1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D360DFA-7F90-DA13-6CE8-92F53ABEEBB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5" t="6935" b="4934"/>
          <a:stretch/>
        </p:blipFill>
        <p:spPr>
          <a:xfrm rot="5400000">
            <a:off x="1373638" y="739093"/>
            <a:ext cx="3392552" cy="5379814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78EFC6C-4844-0D9B-6F57-B1F4D439DD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3" t="7363" b="4291"/>
          <a:stretch/>
        </p:blipFill>
        <p:spPr>
          <a:xfrm rot="5400000">
            <a:off x="6972607" y="576988"/>
            <a:ext cx="3725686" cy="5953086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CD419BB-3E99-069C-F3CC-BBA1DB4AD6F1}"/>
              </a:ext>
            </a:extLst>
          </p:cNvPr>
          <p:cNvSpPr txBox="1"/>
          <p:nvPr/>
        </p:nvSpPr>
        <p:spPr>
          <a:xfrm>
            <a:off x="9731828" y="4058816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Main Body</a:t>
            </a:r>
            <a:endParaRPr lang="en-IN" sz="28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E2A68E-A73C-874B-A8D0-1BDF2EB39193}"/>
              </a:ext>
            </a:extLst>
          </p:cNvPr>
          <p:cNvSpPr txBox="1"/>
          <p:nvPr/>
        </p:nvSpPr>
        <p:spPr>
          <a:xfrm>
            <a:off x="7735077" y="4644092"/>
            <a:ext cx="1894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Float Bowl</a:t>
            </a:r>
            <a:endParaRPr lang="en-IN" sz="28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3F860C-35C4-0719-3E4A-E08DAD24B02D}"/>
              </a:ext>
            </a:extLst>
          </p:cNvPr>
          <p:cNvSpPr txBox="1"/>
          <p:nvPr/>
        </p:nvSpPr>
        <p:spPr>
          <a:xfrm>
            <a:off x="5815307" y="2062144"/>
            <a:ext cx="17619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Screws and pins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334346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43D1E-61C0-1234-8137-0675184D1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7D3C4-B254-9332-A8CF-F592575AA872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6415088" y="371475"/>
            <a:ext cx="5776912" cy="440531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C96B88-ED42-0B85-F1CF-6FA6F4A31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6" y="4443143"/>
            <a:ext cx="2179177" cy="2358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08133-9721-4A4C-95FC-8AFC1AD3E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418" y="1198256"/>
            <a:ext cx="2654893" cy="20781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0B5806-B809-FC44-A981-B68F61778929}"/>
              </a:ext>
            </a:extLst>
          </p:cNvPr>
          <p:cNvSpPr txBox="1"/>
          <p:nvPr/>
        </p:nvSpPr>
        <p:spPr>
          <a:xfrm>
            <a:off x="5727628" y="286286"/>
            <a:ext cx="592454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Electrical 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switch board</a:t>
            </a:r>
          </a:p>
          <a:p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Components:</a:t>
            </a:r>
          </a:p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Square nuts-2</a:t>
            </a:r>
          </a:p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Switch -1</a:t>
            </a:r>
          </a:p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Switch board  </a:t>
            </a:r>
          </a:p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Machine screws-2</a:t>
            </a:r>
          </a:p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Non Modular Socket-1 </a:t>
            </a:r>
          </a:p>
          <a:p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2E4298-AE5C-4D51-E828-8FF84DA49405}"/>
              </a:ext>
            </a:extLst>
          </p:cNvPr>
          <p:cNvSpPr txBox="1"/>
          <p:nvPr/>
        </p:nvSpPr>
        <p:spPr>
          <a:xfrm>
            <a:off x="496562" y="3568648"/>
            <a:ext cx="187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dismantling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058E09-414D-7DB0-ED8E-D1C1D0323247}"/>
              </a:ext>
            </a:extLst>
          </p:cNvPr>
          <p:cNvSpPr txBox="1"/>
          <p:nvPr/>
        </p:nvSpPr>
        <p:spPr>
          <a:xfrm>
            <a:off x="2927423" y="3276382"/>
            <a:ext cx="250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dismantling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7E7B7-CF5F-FD69-3562-A597F6216A90}"/>
              </a:ext>
            </a:extLst>
          </p:cNvPr>
          <p:cNvSpPr txBox="1"/>
          <p:nvPr/>
        </p:nvSpPr>
        <p:spPr>
          <a:xfrm>
            <a:off x="2927423" y="4509596"/>
            <a:ext cx="88835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Patent details:(screw)</a:t>
            </a:r>
          </a:p>
          <a:p>
            <a:r>
              <a:rPr lang="en-US" sz="2000" dirty="0"/>
              <a:t>      </a:t>
            </a:r>
            <a:r>
              <a:rPr lang="en-US" dirty="0"/>
              <a:t>Inventor:Henry F Phillips</a:t>
            </a:r>
          </a:p>
          <a:p>
            <a:r>
              <a:rPr lang="en-US" sz="2000" dirty="0"/>
              <a:t>      Patent No:US2046839A</a:t>
            </a:r>
          </a:p>
          <a:p>
            <a:r>
              <a:rPr lang="en-US" sz="2000" dirty="0"/>
              <a:t>      Publication:07-07-1936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486761-9910-ED46-5132-581C979DB89A}"/>
              </a:ext>
            </a:extLst>
          </p:cNvPr>
          <p:cNvSpPr txBox="1"/>
          <p:nvPr/>
        </p:nvSpPr>
        <p:spPr>
          <a:xfrm>
            <a:off x="-1553896" y="3296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S.N.Akshaya</a:t>
            </a:r>
            <a:endParaRPr lang="en-US" sz="1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4B02A0-F193-6B85-A00C-CD72DA0B3E0A}"/>
              </a:ext>
            </a:extLst>
          </p:cNvPr>
          <p:cNvSpPr txBox="1"/>
          <p:nvPr/>
        </p:nvSpPr>
        <p:spPr>
          <a:xfrm>
            <a:off x="33845" y="761636"/>
            <a:ext cx="6872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EC23B1031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6344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F88F0-B4E3-86FC-AA15-192323675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2F50C3F-8E69-017F-1B83-22432232F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676" y="137941"/>
            <a:ext cx="8911687" cy="1280890"/>
          </a:xfrm>
        </p:spPr>
        <p:txBody>
          <a:bodyPr/>
          <a:lstStyle/>
          <a:p>
            <a:r>
              <a:rPr lang="en-US" dirty="0"/>
              <a:t>BRAKE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D03D81A-0950-992B-13CB-46E7A3F4B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50" y="2820478"/>
            <a:ext cx="3242860" cy="36197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9E3576-F183-4569-E51C-653AE1750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447" y="844693"/>
            <a:ext cx="2992766" cy="15389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446780B-9222-4F46-F166-DDCB0891F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2910" y="2662566"/>
            <a:ext cx="4773890" cy="3777622"/>
          </a:xfrm>
          <a:prstGeom prst="rect">
            <a:avLst/>
          </a:prstGeom>
        </p:spPr>
      </p:pic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184C515E-9BB6-7AE6-5EB1-221695931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7040" y="778386"/>
            <a:ext cx="3352800" cy="160528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b="0" i="0" dirty="0">
                <a:solidFill>
                  <a:srgbClr val="202124"/>
                </a:solidFill>
                <a:effectLst/>
                <a:latin typeface="Google Sans"/>
              </a:rPr>
              <a:t>A brake is a mechanical device that </a:t>
            </a:r>
            <a:r>
              <a:rPr lang="en-US" sz="2000" b="0" i="0" dirty="0">
                <a:solidFill>
                  <a:srgbClr val="040C28"/>
                </a:solidFill>
                <a:effectLst/>
                <a:latin typeface="Google Sans"/>
              </a:rPr>
              <a:t>inhibits motion by absorbing energy from a moving system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Google Sans"/>
              </a:rPr>
              <a:t>. It is used for slowing or stopping a moving vehicle, wheel, axle, or to prevent its motion, most often accomplished by means of friction.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2BBDC9-367A-4065-0D16-97914B721845}"/>
              </a:ext>
            </a:extLst>
          </p:cNvPr>
          <p:cNvSpPr txBox="1"/>
          <p:nvPr/>
        </p:nvSpPr>
        <p:spPr>
          <a:xfrm>
            <a:off x="9220200" y="1428264"/>
            <a:ext cx="250952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first patent for a motorbike brake was filed by Gottlieb Daimler and Wilhelm Maybach in 1885. They patented a system for a two-wheeled vehicle with a brake acting on the rear wheel. This invention played a significant role in the development of motorbikes and automotive braking systems.</a:t>
            </a:r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845CE3-D469-5961-B4E0-0BB3675F8F71}"/>
              </a:ext>
            </a:extLst>
          </p:cNvPr>
          <p:cNvSpPr txBox="1"/>
          <p:nvPr/>
        </p:nvSpPr>
        <p:spPr>
          <a:xfrm>
            <a:off x="8545070" y="815092"/>
            <a:ext cx="2702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INVENTION: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46F13D-3297-B8DC-0F83-9854FAEFA257}"/>
              </a:ext>
            </a:extLst>
          </p:cNvPr>
          <p:cNvSpPr txBox="1"/>
          <p:nvPr/>
        </p:nvSpPr>
        <p:spPr>
          <a:xfrm>
            <a:off x="-17703" y="77838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EC23B1120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A808A2-BB06-853B-22A1-C14109CDF708}"/>
              </a:ext>
            </a:extLst>
          </p:cNvPr>
          <p:cNvSpPr txBox="1"/>
          <p:nvPr/>
        </p:nvSpPr>
        <p:spPr>
          <a:xfrm>
            <a:off x="198459" y="1300472"/>
            <a:ext cx="6130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Rithanya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53465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C8B90C-2BDA-2D18-EA9D-EDB81EA2A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743" y="0"/>
            <a:ext cx="347533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0B934C-D7B1-A18C-4564-FBA7BAD03CFC}"/>
              </a:ext>
            </a:extLst>
          </p:cNvPr>
          <p:cNvSpPr txBox="1"/>
          <p:nvPr/>
        </p:nvSpPr>
        <p:spPr>
          <a:xfrm>
            <a:off x="8037871" y="1322438"/>
            <a:ext cx="30627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Scrap art based on similar shape.</a:t>
            </a:r>
          </a:p>
          <a:p>
            <a:r>
              <a:rPr lang="en-US" dirty="0"/>
              <a:t>All the dismantled parts which are of same shape</a:t>
            </a:r>
          </a:p>
          <a:p>
            <a:r>
              <a:rPr lang="en-US" dirty="0"/>
              <a:t>are made into one pattern and some random.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0633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553CF7-4BCB-ABB5-4E9E-02F29B9492C2}"/>
              </a:ext>
            </a:extLst>
          </p:cNvPr>
          <p:cNvSpPr txBox="1"/>
          <p:nvPr/>
        </p:nvSpPr>
        <p:spPr>
          <a:xfrm>
            <a:off x="3274142" y="302359"/>
            <a:ext cx="806245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TEAM MEMBERS:</a:t>
            </a:r>
          </a:p>
          <a:p>
            <a:endParaRPr lang="en-US" sz="1600" b="1" dirty="0"/>
          </a:p>
          <a:p>
            <a:endParaRPr lang="en-US" sz="2800" b="1" dirty="0"/>
          </a:p>
          <a:p>
            <a:r>
              <a:rPr lang="en-US" sz="2800" b="1" dirty="0"/>
              <a:t>CH.PALLAVI (EC23B1014)</a:t>
            </a:r>
          </a:p>
          <a:p>
            <a:r>
              <a:rPr lang="en-US" sz="2800" b="1" dirty="0"/>
              <a:t>CH.NAGA BHAVISHYA (EC23B1061)</a:t>
            </a:r>
          </a:p>
          <a:p>
            <a:r>
              <a:rPr lang="en-US" sz="2800" b="1" dirty="0"/>
              <a:t>G.DEAVI SRI ASRITHA VARDHINI  (EC23B1002)</a:t>
            </a:r>
          </a:p>
          <a:p>
            <a:r>
              <a:rPr lang="en-US" sz="2800" b="1" dirty="0"/>
              <a:t>N.SUPRIYA (EC23B1002)</a:t>
            </a:r>
          </a:p>
          <a:p>
            <a:r>
              <a:rPr lang="en-IN" sz="2800" b="1" dirty="0"/>
              <a:t>S.N.AKSHAYA (EC23B1031)</a:t>
            </a:r>
          </a:p>
          <a:p>
            <a:r>
              <a:rPr lang="en-IN" sz="2800" b="1" dirty="0"/>
              <a:t>M.SATHVIKA (EC23B1020)</a:t>
            </a:r>
          </a:p>
          <a:p>
            <a:r>
              <a:rPr lang="en-IN" sz="2800" b="1" dirty="0"/>
              <a:t>K.V.MANISH (EC23I2010)</a:t>
            </a:r>
          </a:p>
          <a:p>
            <a:r>
              <a:rPr lang="en-IN" sz="2800" b="1" dirty="0"/>
              <a:t>B.DESHIK (EC23B1024)</a:t>
            </a:r>
          </a:p>
          <a:p>
            <a:r>
              <a:rPr lang="en-IN" sz="2800" b="1" dirty="0"/>
              <a:t>ARULMOZHI (EC23B1135)             </a:t>
            </a:r>
          </a:p>
          <a:p>
            <a:r>
              <a:rPr lang="en-IN" sz="2800" b="1" dirty="0"/>
              <a:t>S.RITHANYA (EC23B1120)</a:t>
            </a:r>
          </a:p>
          <a:p>
            <a:r>
              <a:rPr lang="en-IN" sz="2800" b="1" dirty="0"/>
              <a:t>M.AKRAM BAIG EC23BI2020)</a:t>
            </a:r>
          </a:p>
          <a:p>
            <a:r>
              <a:rPr lang="en-IN" sz="2800" b="1" dirty="0"/>
              <a:t>M.SOMESHWAR RAJ (EC23B1127</a:t>
            </a:r>
            <a:r>
              <a:rPr lang="en-IN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34540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F2B2D9-7F88-E0E3-3078-769775BBF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417" y="0"/>
            <a:ext cx="3963166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429D28-CBEA-8148-F038-9A2CC5EE77DA}"/>
              </a:ext>
            </a:extLst>
          </p:cNvPr>
          <p:cNvSpPr txBox="1"/>
          <p:nvPr/>
        </p:nvSpPr>
        <p:spPr>
          <a:xfrm>
            <a:off x="8681883" y="1440427"/>
            <a:ext cx="28808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Scrap art based on </a:t>
            </a:r>
            <a:r>
              <a:rPr lang="en-US" dirty="0" err="1"/>
              <a:t>colour</a:t>
            </a:r>
            <a:r>
              <a:rPr lang="en-US" dirty="0"/>
              <a:t> property.</a:t>
            </a:r>
          </a:p>
          <a:p>
            <a:r>
              <a:rPr lang="en-US" dirty="0"/>
              <a:t>All </a:t>
            </a:r>
            <a:r>
              <a:rPr lang="en-US" dirty="0" err="1"/>
              <a:t>colours</a:t>
            </a:r>
            <a:r>
              <a:rPr lang="en-US" dirty="0"/>
              <a:t> which are similar placed at one place 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17692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CED277-D955-D264-1434-8B848EEC6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880" y="0"/>
            <a:ext cx="423023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83EC13-8181-93B1-D376-571B045E2051}"/>
              </a:ext>
            </a:extLst>
          </p:cNvPr>
          <p:cNvSpPr txBox="1"/>
          <p:nvPr/>
        </p:nvSpPr>
        <p:spPr>
          <a:xfrm>
            <a:off x="8308257" y="1406013"/>
            <a:ext cx="35592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Scrap art based on strength of material .</a:t>
            </a:r>
            <a:endParaRPr lang="en-IN" dirty="0"/>
          </a:p>
          <a:p>
            <a:r>
              <a:rPr lang="en-IN" dirty="0"/>
              <a:t>As we go from top to bottom the material strength increases.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22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354664-E46A-A828-8B9A-588C2488C480}"/>
              </a:ext>
            </a:extLst>
          </p:cNvPr>
          <p:cNvSpPr txBox="1"/>
          <p:nvPr/>
        </p:nvSpPr>
        <p:spPr>
          <a:xfrm>
            <a:off x="3873910" y="2517057"/>
            <a:ext cx="69612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Algerian" panose="04020705040A02060702" pitchFamily="82" charset="0"/>
              </a:rPr>
              <a:t>THANK YOU</a:t>
            </a:r>
            <a:endParaRPr lang="en-IN" sz="6000" b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457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7FAF5-00E8-0AAD-D4E9-A3C1C2E20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94E391-E50A-2346-6E08-D59B826E4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752" y="0"/>
            <a:ext cx="12751951" cy="689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16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E7F145-6310-181B-F6FF-9B59AF388D2F}"/>
              </a:ext>
            </a:extLst>
          </p:cNvPr>
          <p:cNvSpPr txBox="1"/>
          <p:nvPr/>
        </p:nvSpPr>
        <p:spPr>
          <a:xfrm>
            <a:off x="0" y="785813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EC23B1061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782E52-C3D3-57BC-65C2-E619E73BDACB}"/>
              </a:ext>
            </a:extLst>
          </p:cNvPr>
          <p:cNvSpPr txBox="1"/>
          <p:nvPr/>
        </p:nvSpPr>
        <p:spPr>
          <a:xfrm>
            <a:off x="257175" y="414338"/>
            <a:ext cx="3188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CHALLA NAGA BHAVISHYA</a:t>
            </a:r>
            <a:endParaRPr lang="en-IN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21962-11EE-D954-F46B-8B748509F975}"/>
              </a:ext>
            </a:extLst>
          </p:cNvPr>
          <p:cNvSpPr txBox="1"/>
          <p:nvPr/>
        </p:nvSpPr>
        <p:spPr>
          <a:xfrm>
            <a:off x="1800225" y="1155145"/>
            <a:ext cx="2432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+mj-lt"/>
              </a:rPr>
              <a:t>CARBURETOR</a:t>
            </a:r>
            <a:endParaRPr lang="en-IN" sz="2800" b="1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73750D-258C-EF79-5E5E-D62D1F9FD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41" y="1678366"/>
            <a:ext cx="3729037" cy="4972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10875E-77FD-9198-F1DA-84F29314E7F8}"/>
              </a:ext>
            </a:extLst>
          </p:cNvPr>
          <p:cNvSpPr txBox="1"/>
          <p:nvPr/>
        </p:nvSpPr>
        <p:spPr>
          <a:xfrm>
            <a:off x="5143563" y="783670"/>
            <a:ext cx="65966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Carburetor is a device used for supplying a spark ignition</a:t>
            </a:r>
          </a:p>
          <a:p>
            <a:r>
              <a:rPr lang="en-US" dirty="0"/>
              <a:t>Engine with a mixture of fuel and air.</a:t>
            </a:r>
          </a:p>
          <a:p>
            <a:r>
              <a:rPr lang="en-US" dirty="0"/>
              <a:t>Karl Benz invented the carburetor in 1885 and patented </a:t>
            </a:r>
          </a:p>
          <a:p>
            <a:r>
              <a:rPr lang="en-US" dirty="0"/>
              <a:t>It in 1886.</a:t>
            </a:r>
          </a:p>
          <a:p>
            <a:r>
              <a:rPr lang="en-US" dirty="0"/>
              <a:t>The coil spring  was patented by Richard </a:t>
            </a:r>
            <a:r>
              <a:rPr lang="en-US" dirty="0" err="1"/>
              <a:t>Tredwell</a:t>
            </a:r>
            <a:r>
              <a:rPr lang="en-US" dirty="0"/>
              <a:t> in 1763.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AC6959-48C4-DB7C-30F5-351F23AE45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9" t="6042"/>
          <a:stretch/>
        </p:blipFill>
        <p:spPr>
          <a:xfrm rot="16200000">
            <a:off x="6642341" y="2372521"/>
            <a:ext cx="3073955" cy="424394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D59159-1962-8647-07F2-6DD9741B4B87}"/>
              </a:ext>
            </a:extLst>
          </p:cNvPr>
          <p:cNvCxnSpPr>
            <a:cxnSpLocks/>
          </p:cNvCxnSpPr>
          <p:nvPr/>
        </p:nvCxnSpPr>
        <p:spPr>
          <a:xfrm>
            <a:off x="6600825" y="5286375"/>
            <a:ext cx="0" cy="1071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35CD50-183F-4F91-EC72-0E9E27F30851}"/>
              </a:ext>
            </a:extLst>
          </p:cNvPr>
          <p:cNvCxnSpPr>
            <a:cxnSpLocks/>
          </p:cNvCxnSpPr>
          <p:nvPr/>
        </p:nvCxnSpPr>
        <p:spPr>
          <a:xfrm flipV="1">
            <a:off x="7358063" y="2631044"/>
            <a:ext cx="0" cy="1169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BA1766E-D402-A87C-12AC-BEDB42DF21E8}"/>
              </a:ext>
            </a:extLst>
          </p:cNvPr>
          <p:cNvCxnSpPr>
            <a:cxnSpLocks/>
          </p:cNvCxnSpPr>
          <p:nvPr/>
        </p:nvCxnSpPr>
        <p:spPr>
          <a:xfrm flipV="1">
            <a:off x="9672638" y="2587467"/>
            <a:ext cx="0" cy="1413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A65927C-34B3-F464-92E4-97FD8E22323B}"/>
              </a:ext>
            </a:extLst>
          </p:cNvPr>
          <p:cNvCxnSpPr>
            <a:cxnSpLocks/>
          </p:cNvCxnSpPr>
          <p:nvPr/>
        </p:nvCxnSpPr>
        <p:spPr>
          <a:xfrm>
            <a:off x="10186988" y="4714875"/>
            <a:ext cx="6577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EE431D9-154E-1140-CCF8-8F34405C8589}"/>
              </a:ext>
            </a:extLst>
          </p:cNvPr>
          <p:cNvCxnSpPr>
            <a:cxnSpLocks/>
          </p:cNvCxnSpPr>
          <p:nvPr/>
        </p:nvCxnSpPr>
        <p:spPr>
          <a:xfrm>
            <a:off x="7900988" y="5129213"/>
            <a:ext cx="15708" cy="1071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0B30570-4B97-4B7A-4102-3E918C5389F4}"/>
              </a:ext>
            </a:extLst>
          </p:cNvPr>
          <p:cNvCxnSpPr>
            <a:cxnSpLocks/>
          </p:cNvCxnSpPr>
          <p:nvPr/>
        </p:nvCxnSpPr>
        <p:spPr>
          <a:xfrm>
            <a:off x="7558088" y="5672138"/>
            <a:ext cx="15708" cy="729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6C25BF-6CCF-D980-9AA3-585B9BB4A1AF}"/>
              </a:ext>
            </a:extLst>
          </p:cNvPr>
          <p:cNvCxnSpPr>
            <a:cxnSpLocks/>
          </p:cNvCxnSpPr>
          <p:nvPr/>
        </p:nvCxnSpPr>
        <p:spPr>
          <a:xfrm>
            <a:off x="8986838" y="4843463"/>
            <a:ext cx="1514475" cy="828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C34A219-D345-7F79-42F5-B9CDA6FA9EA5}"/>
              </a:ext>
            </a:extLst>
          </p:cNvPr>
          <p:cNvSpPr txBox="1"/>
          <p:nvPr/>
        </p:nvSpPr>
        <p:spPr>
          <a:xfrm>
            <a:off x="6928018" y="2143125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body</a:t>
            </a:r>
            <a:endParaRPr lang="en-IN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0CA2935-9CAF-CF2E-F796-85D414442459}"/>
              </a:ext>
            </a:extLst>
          </p:cNvPr>
          <p:cNvSpPr txBox="1"/>
          <p:nvPr/>
        </p:nvSpPr>
        <p:spPr>
          <a:xfrm>
            <a:off x="9229725" y="2260998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spring</a:t>
            </a:r>
            <a:endParaRPr lang="en-IN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F92BD1-6237-FE35-8413-F3808704F95B}"/>
              </a:ext>
            </a:extLst>
          </p:cNvPr>
          <p:cNvSpPr txBox="1"/>
          <p:nvPr/>
        </p:nvSpPr>
        <p:spPr>
          <a:xfrm>
            <a:off x="6244048" y="6515100"/>
            <a:ext cx="683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</a:t>
            </a:r>
            <a:endParaRPr lang="en-IN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5501B0E-11A5-5D02-AB27-68BC644168AB}"/>
              </a:ext>
            </a:extLst>
          </p:cNvPr>
          <p:cNvSpPr txBox="1"/>
          <p:nvPr/>
        </p:nvSpPr>
        <p:spPr>
          <a:xfrm>
            <a:off x="7186613" y="6515100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cap</a:t>
            </a:r>
            <a:endParaRPr lang="en-IN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CFF926-CC26-4568-2D8A-095060C95F33}"/>
              </a:ext>
            </a:extLst>
          </p:cNvPr>
          <p:cNvSpPr txBox="1"/>
          <p:nvPr/>
        </p:nvSpPr>
        <p:spPr>
          <a:xfrm>
            <a:off x="7834547" y="6357938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Float bowl</a:t>
            </a:r>
            <a:endParaRPr lang="en-IN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04E07B-B3D0-701B-D7F6-AAA9F696F19C}"/>
              </a:ext>
            </a:extLst>
          </p:cNvPr>
          <p:cNvSpPr txBox="1"/>
          <p:nvPr/>
        </p:nvSpPr>
        <p:spPr>
          <a:xfrm>
            <a:off x="10390406" y="5704998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nuts and screw</a:t>
            </a:r>
            <a:endParaRPr lang="en-I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1F9C20-3152-0F18-D7F5-CC7C3B40D0AF}"/>
              </a:ext>
            </a:extLst>
          </p:cNvPr>
          <p:cNvSpPr txBox="1"/>
          <p:nvPr/>
        </p:nvSpPr>
        <p:spPr>
          <a:xfrm>
            <a:off x="10972800" y="4714875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float</a:t>
            </a:r>
            <a:endParaRPr lang="en-IN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7A557DF-4427-D5C7-AA6B-DFD66A16CABA}"/>
              </a:ext>
            </a:extLst>
          </p:cNvPr>
          <p:cNvCxnSpPr>
            <a:cxnSpLocks/>
          </p:cNvCxnSpPr>
          <p:nvPr/>
        </p:nvCxnSpPr>
        <p:spPr>
          <a:xfrm flipH="1">
            <a:off x="5864033" y="5503902"/>
            <a:ext cx="557362" cy="570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E968156-ACFB-BF0B-D0AD-96E88EC6C593}"/>
              </a:ext>
            </a:extLst>
          </p:cNvPr>
          <p:cNvSpPr txBox="1"/>
          <p:nvPr/>
        </p:nvSpPr>
        <p:spPr>
          <a:xfrm>
            <a:off x="5570165" y="6131481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5458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EE7CDA-8DF8-1F6B-32C9-CCEBBE1B2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31128-CF86-C48F-56DA-3FD8ED2EAA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E14563-6651-E77B-2B7D-3D42397594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6A4EC-158C-FE2D-41DA-593BA96FE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51751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404496-1520-5E35-AC85-9C1524358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306" y="121298"/>
            <a:ext cx="2954694" cy="39395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626B8C-67B5-ECA0-3404-9427D7055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732688"/>
            <a:ext cx="6045460" cy="39389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4C39B1-E56C-6F8F-76A4-3556CCDF1BA9}"/>
              </a:ext>
            </a:extLst>
          </p:cNvPr>
          <p:cNvSpPr txBox="1"/>
          <p:nvPr/>
        </p:nvSpPr>
        <p:spPr>
          <a:xfrm>
            <a:off x="774717" y="1030288"/>
            <a:ext cx="75306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TRANSMISSION(main) GEAR SET</a:t>
            </a:r>
            <a:endParaRPr lang="en-IN" sz="4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0C6C60-6178-983B-1288-976CFF86EE2B}"/>
              </a:ext>
            </a:extLst>
          </p:cNvPr>
          <p:cNvSpPr txBox="1"/>
          <p:nvPr/>
        </p:nvSpPr>
        <p:spPr>
          <a:xfrm>
            <a:off x="-37047" y="630178"/>
            <a:ext cx="1623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EC23B1002</a:t>
            </a:r>
            <a:endParaRPr lang="en-IN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0100C81-A81E-E86C-BBA9-1B90F69954A8}"/>
              </a:ext>
            </a:extLst>
          </p:cNvPr>
          <p:cNvCxnSpPr>
            <a:cxnSpLocks/>
          </p:cNvCxnSpPr>
          <p:nvPr/>
        </p:nvCxnSpPr>
        <p:spPr>
          <a:xfrm flipV="1">
            <a:off x="5197151" y="2090057"/>
            <a:ext cx="0" cy="1139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E5A1AF9-082B-FADF-72B7-C063C57D63C8}"/>
              </a:ext>
            </a:extLst>
          </p:cNvPr>
          <p:cNvCxnSpPr>
            <a:cxnSpLocks/>
          </p:cNvCxnSpPr>
          <p:nvPr/>
        </p:nvCxnSpPr>
        <p:spPr>
          <a:xfrm>
            <a:off x="6531429" y="4450702"/>
            <a:ext cx="2146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76215E-23A0-B0CE-412D-4C56F253CCFB}"/>
              </a:ext>
            </a:extLst>
          </p:cNvPr>
          <p:cNvCxnSpPr>
            <a:cxnSpLocks/>
          </p:cNvCxnSpPr>
          <p:nvPr/>
        </p:nvCxnSpPr>
        <p:spPr>
          <a:xfrm>
            <a:off x="5701004" y="5257799"/>
            <a:ext cx="31537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DBF52F9-CDA4-EA4D-8BA1-F0C0CFEC82D1}"/>
              </a:ext>
            </a:extLst>
          </p:cNvPr>
          <p:cNvCxnSpPr>
            <a:cxnSpLocks/>
          </p:cNvCxnSpPr>
          <p:nvPr/>
        </p:nvCxnSpPr>
        <p:spPr>
          <a:xfrm flipV="1">
            <a:off x="5010539" y="5735637"/>
            <a:ext cx="3228392" cy="92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11A29B3-B269-706C-FF59-C024DF8D6637}"/>
              </a:ext>
            </a:extLst>
          </p:cNvPr>
          <p:cNvCxnSpPr/>
          <p:nvPr/>
        </p:nvCxnSpPr>
        <p:spPr>
          <a:xfrm>
            <a:off x="4851918" y="4928539"/>
            <a:ext cx="3825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BD7EE65-0A5B-1B15-7BB3-7425BA23A741}"/>
              </a:ext>
            </a:extLst>
          </p:cNvPr>
          <p:cNvCxnSpPr>
            <a:cxnSpLocks/>
          </p:cNvCxnSpPr>
          <p:nvPr/>
        </p:nvCxnSpPr>
        <p:spPr>
          <a:xfrm flipV="1">
            <a:off x="4366727" y="2380805"/>
            <a:ext cx="19653" cy="1221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91D1EC1-3342-BE2B-3862-5840214765F7}"/>
              </a:ext>
            </a:extLst>
          </p:cNvPr>
          <p:cNvCxnSpPr>
            <a:cxnSpLocks/>
          </p:cNvCxnSpPr>
          <p:nvPr/>
        </p:nvCxnSpPr>
        <p:spPr>
          <a:xfrm flipH="1" flipV="1">
            <a:off x="2824843" y="2380805"/>
            <a:ext cx="36544" cy="1697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1102406-3A6E-4D30-33A3-D242A98F7C6D}"/>
              </a:ext>
            </a:extLst>
          </p:cNvPr>
          <p:cNvSpPr txBox="1"/>
          <p:nvPr/>
        </p:nvSpPr>
        <p:spPr>
          <a:xfrm>
            <a:off x="2420907" y="2131497"/>
            <a:ext cx="1071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CHAIN</a:t>
            </a:r>
            <a:endParaRPr lang="en-IN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1A4238-4626-985A-AE58-57EEA9E64090}"/>
              </a:ext>
            </a:extLst>
          </p:cNvPr>
          <p:cNvSpPr txBox="1"/>
          <p:nvPr/>
        </p:nvSpPr>
        <p:spPr>
          <a:xfrm>
            <a:off x="8589857" y="4282208"/>
            <a:ext cx="2954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COUNTER SHAFT</a:t>
            </a:r>
            <a:endParaRPr lang="en-IN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0F5441B-396D-2C25-1924-0F4D1481D973}"/>
              </a:ext>
            </a:extLst>
          </p:cNvPr>
          <p:cNvSpPr txBox="1"/>
          <p:nvPr/>
        </p:nvSpPr>
        <p:spPr>
          <a:xfrm>
            <a:off x="8808099" y="5082952"/>
            <a:ext cx="190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CIRCLIP</a:t>
            </a:r>
            <a:endParaRPr lang="en-IN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80E956-A5D7-FE50-9181-CD28C40ABBA0}"/>
              </a:ext>
            </a:extLst>
          </p:cNvPr>
          <p:cNvSpPr txBox="1"/>
          <p:nvPr/>
        </p:nvSpPr>
        <p:spPr>
          <a:xfrm>
            <a:off x="8182420" y="5515673"/>
            <a:ext cx="2289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WASHER</a:t>
            </a:r>
            <a:endParaRPr lang="en-IN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AF88577-572B-E0CF-13DC-F3FE328CEF21}"/>
              </a:ext>
            </a:extLst>
          </p:cNvPr>
          <p:cNvSpPr txBox="1"/>
          <p:nvPr/>
        </p:nvSpPr>
        <p:spPr>
          <a:xfrm>
            <a:off x="8763126" y="4769350"/>
            <a:ext cx="147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GEAR C2</a:t>
            </a:r>
            <a:endParaRPr lang="en-IN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57AA6C-FD90-6A98-C08D-FA6FC35E6503}"/>
              </a:ext>
            </a:extLst>
          </p:cNvPr>
          <p:cNvSpPr txBox="1"/>
          <p:nvPr/>
        </p:nvSpPr>
        <p:spPr>
          <a:xfrm>
            <a:off x="3818099" y="2117837"/>
            <a:ext cx="1220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GEAR M5</a:t>
            </a:r>
            <a:endParaRPr lang="en-IN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596339C-B399-D421-4DC3-C0A3DC0B86D8}"/>
              </a:ext>
            </a:extLst>
          </p:cNvPr>
          <p:cNvSpPr txBox="1"/>
          <p:nvPr/>
        </p:nvSpPr>
        <p:spPr>
          <a:xfrm>
            <a:off x="4706868" y="1799027"/>
            <a:ext cx="2051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ENGINE GEAR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98F43B-B33B-D9CB-86D4-72BFE7DABBAF}"/>
              </a:ext>
            </a:extLst>
          </p:cNvPr>
          <p:cNvSpPr txBox="1"/>
          <p:nvPr/>
        </p:nvSpPr>
        <p:spPr>
          <a:xfrm>
            <a:off x="411753" y="126542"/>
            <a:ext cx="3727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G.DEAVI SRI ASRITHA VARDHINI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A3C0AC-DA42-8CAC-5DCD-2042C7784502}"/>
              </a:ext>
            </a:extLst>
          </p:cNvPr>
          <p:cNvSpPr txBox="1"/>
          <p:nvPr/>
        </p:nvSpPr>
        <p:spPr>
          <a:xfrm>
            <a:off x="9875358" y="5351037"/>
            <a:ext cx="26944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OLDEST PART:</a:t>
            </a:r>
          </a:p>
          <a:p>
            <a:r>
              <a:rPr lang="en-US" dirty="0"/>
              <a:t>Counter Shaft patented by </a:t>
            </a:r>
            <a:r>
              <a:rPr lang="en-US" dirty="0" err="1"/>
              <a:t>Nerstad,K</a:t>
            </a:r>
            <a:r>
              <a:rPr lang="en-US" dirty="0"/>
              <a:t> A and </a:t>
            </a:r>
            <a:r>
              <a:rPr lang="en-US" dirty="0" err="1"/>
              <a:t>Windish,W</a:t>
            </a:r>
            <a:r>
              <a:rPr lang="en-US" dirty="0"/>
              <a:t> E,1987.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670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50000">
              <a:srgbClr val="F3EFE1"/>
            </a:gs>
            <a:gs pos="18200">
              <a:srgbClr val="FBF9F4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1C860AF-7A56-5167-0580-A6730BCBA9EB}"/>
              </a:ext>
            </a:extLst>
          </p:cNvPr>
          <p:cNvSpPr txBox="1"/>
          <p:nvPr/>
        </p:nvSpPr>
        <p:spPr>
          <a:xfrm>
            <a:off x="26121" y="825639"/>
            <a:ext cx="18306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 Black" panose="020B0A04020102020204" pitchFamily="34" charset="0"/>
              </a:rPr>
              <a:t>EC23B1011</a:t>
            </a:r>
            <a:endParaRPr lang="en-IN" sz="1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19B8465-E06A-9C0C-8238-2A14E3B126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6" b="21291"/>
          <a:stretch/>
        </p:blipFill>
        <p:spPr>
          <a:xfrm>
            <a:off x="6646605" y="186813"/>
            <a:ext cx="5279921" cy="277229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15C4826-0BF6-AFB2-6259-5073B0444E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" t="-987" r="15256" b="987"/>
          <a:stretch/>
        </p:blipFill>
        <p:spPr>
          <a:xfrm rot="16200000">
            <a:off x="1578094" y="1007794"/>
            <a:ext cx="4350773" cy="6976012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BE3F2D1-81A7-7BF7-E597-B8DB65DB75DC}"/>
              </a:ext>
            </a:extLst>
          </p:cNvPr>
          <p:cNvSpPr txBox="1"/>
          <p:nvPr/>
        </p:nvSpPr>
        <p:spPr>
          <a:xfrm>
            <a:off x="5452015" y="6150077"/>
            <a:ext cx="1705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Clutch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b="1" dirty="0"/>
              <a:t>shoe</a:t>
            </a:r>
            <a:endParaRPr lang="en-IN" sz="20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79FD112-9403-148A-32BD-1F872DAF93C8}"/>
              </a:ext>
            </a:extLst>
          </p:cNvPr>
          <p:cNvSpPr txBox="1"/>
          <p:nvPr/>
        </p:nvSpPr>
        <p:spPr>
          <a:xfrm flipH="1">
            <a:off x="4748981" y="3429000"/>
            <a:ext cx="24925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Rubber clutch covers</a:t>
            </a:r>
            <a:endParaRPr lang="en-IN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9921919-1905-DC0B-367F-FDF02D01D675}"/>
              </a:ext>
            </a:extLst>
          </p:cNvPr>
          <p:cNvSpPr txBox="1"/>
          <p:nvPr/>
        </p:nvSpPr>
        <p:spPr>
          <a:xfrm>
            <a:off x="1592828" y="2828835"/>
            <a:ext cx="91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Spring wire</a:t>
            </a:r>
          </a:p>
          <a:p>
            <a:endParaRPr lang="en-IN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E734AF7-5E61-3CFD-0347-2BB1BA30734D}"/>
              </a:ext>
            </a:extLst>
          </p:cNvPr>
          <p:cNvSpPr txBox="1"/>
          <p:nvPr/>
        </p:nvSpPr>
        <p:spPr>
          <a:xfrm>
            <a:off x="4587980" y="2320709"/>
            <a:ext cx="1914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Circlip e-type</a:t>
            </a:r>
            <a:endParaRPr lang="en-IN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DF08A001-86C5-D1F2-9FEA-D44EF32E18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98" y="3881419"/>
            <a:ext cx="2164938" cy="2468713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84D782C-AD7F-59AF-57C0-A4BEF1E0E824}"/>
              </a:ext>
            </a:extLst>
          </p:cNvPr>
          <p:cNvSpPr txBox="1"/>
          <p:nvPr/>
        </p:nvSpPr>
        <p:spPr>
          <a:xfrm>
            <a:off x="678427" y="5409213"/>
            <a:ext cx="1474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Brake shoe</a:t>
            </a:r>
            <a:endParaRPr lang="en-IN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706A51A-8161-1259-A13C-3FECD94AC756}"/>
              </a:ext>
            </a:extLst>
          </p:cNvPr>
          <p:cNvSpPr txBox="1"/>
          <p:nvPr/>
        </p:nvSpPr>
        <p:spPr>
          <a:xfrm>
            <a:off x="2305662" y="959875"/>
            <a:ext cx="43409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Assembly clutch</a:t>
            </a:r>
            <a:endParaRPr lang="en-IN" sz="3600" dirty="0">
              <a:latin typeface="Algerian" panose="04020705040A02060702" pitchFamily="8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88156C4-8F73-8BB4-9068-5AB987495E36}"/>
              </a:ext>
            </a:extLst>
          </p:cNvPr>
          <p:cNvSpPr txBox="1"/>
          <p:nvPr/>
        </p:nvSpPr>
        <p:spPr>
          <a:xfrm>
            <a:off x="275308" y="296275"/>
            <a:ext cx="14944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N.Supriya</a:t>
            </a:r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5102859-215C-D734-039B-16E73D77DA91}"/>
              </a:ext>
            </a:extLst>
          </p:cNvPr>
          <p:cNvSpPr txBox="1"/>
          <p:nvPr/>
        </p:nvSpPr>
        <p:spPr>
          <a:xfrm>
            <a:off x="7400953" y="5178380"/>
            <a:ext cx="434094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lgerian" panose="04020705040A02060702" pitchFamily="82" charset="0"/>
              </a:rPr>
              <a:t>Patent :</a:t>
            </a:r>
          </a:p>
          <a:p>
            <a:r>
              <a:rPr lang="en-US" sz="1600" dirty="0">
                <a:latin typeface="Algerian" panose="04020705040A02060702" pitchFamily="82" charset="0"/>
              </a:rPr>
              <a:t>Clutch shoes</a:t>
            </a:r>
          </a:p>
          <a:p>
            <a:r>
              <a:rPr lang="en-IN" sz="1600" dirty="0">
                <a:latin typeface="Algerian" panose="04020705040A02060702" pitchFamily="82" charset="0"/>
              </a:rPr>
              <a:t>US PATENT 5666853a</a:t>
            </a:r>
          </a:p>
          <a:p>
            <a:r>
              <a:rPr lang="en-IN" sz="1600" dirty="0">
                <a:latin typeface="Algerian" panose="04020705040A02060702" pitchFamily="82" charset="0"/>
              </a:rPr>
              <a:t>Ching sheng </a:t>
            </a:r>
            <a:r>
              <a:rPr lang="en-IN" sz="1600" dirty="0" err="1">
                <a:latin typeface="Algerian" panose="04020705040A02060702" pitchFamily="82" charset="0"/>
              </a:rPr>
              <a:t>tsai</a:t>
            </a:r>
            <a:r>
              <a:rPr lang="en-IN" sz="1600" dirty="0">
                <a:latin typeface="Algerian" panose="04020705040A02060702" pitchFamily="82" charset="0"/>
              </a:rPr>
              <a:t> </a:t>
            </a:r>
          </a:p>
          <a:p>
            <a:r>
              <a:rPr lang="en-IN" sz="1600" dirty="0">
                <a:latin typeface="Algerian" panose="04020705040A02060702" pitchFamily="82" charset="0"/>
              </a:rPr>
              <a:t>September 16,1997.</a:t>
            </a:r>
          </a:p>
          <a:p>
            <a:endParaRPr lang="en-IN" sz="16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364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6700E-C7E1-F499-27D4-679BDC331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4A0F442-6075-8B17-8BB6-ED8425DF6495}"/>
              </a:ext>
            </a:extLst>
          </p:cNvPr>
          <p:cNvSpPr txBox="1">
            <a:spLocks/>
          </p:cNvSpPr>
          <p:nvPr/>
        </p:nvSpPr>
        <p:spPr>
          <a:xfrm>
            <a:off x="2" y="714271"/>
            <a:ext cx="1754154" cy="575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bg1"/>
                </a:solidFill>
              </a:rPr>
              <a:t>EC23I2010</a:t>
            </a:r>
            <a:endParaRPr lang="en-IN" sz="1800" b="1" dirty="0">
              <a:solidFill>
                <a:schemeClr val="bg1"/>
              </a:solidFill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857276C-5498-FE8A-D05A-898DDF7ED204}"/>
              </a:ext>
            </a:extLst>
          </p:cNvPr>
          <p:cNvSpPr txBox="1">
            <a:spLocks/>
          </p:cNvSpPr>
          <p:nvPr/>
        </p:nvSpPr>
        <p:spPr>
          <a:xfrm>
            <a:off x="7658876" y="1963834"/>
            <a:ext cx="4256315" cy="4348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dirty="0">
                <a:cs typeface="Calibri"/>
              </a:rPr>
              <a:t>Patented </a:t>
            </a:r>
            <a:r>
              <a:rPr lang="en-GB" sz="2400" dirty="0">
                <a:cs typeface="Calibri"/>
              </a:rPr>
              <a:t>in the year </a:t>
            </a:r>
            <a:r>
              <a:rPr lang="en-GB" sz="2400" b="1" dirty="0">
                <a:cs typeface="Calibri"/>
              </a:rPr>
              <a:t>1886.</a:t>
            </a:r>
          </a:p>
          <a:p>
            <a:r>
              <a:rPr lang="en-US" sz="2400" b="1" dirty="0">
                <a:cs typeface="Calibri"/>
              </a:rPr>
              <a:t>Carburetors</a:t>
            </a:r>
            <a:r>
              <a:rPr lang="en-US" sz="2400" dirty="0">
                <a:cs typeface="Calibri"/>
              </a:rPr>
              <a:t> were invented in 1888 by Karl Benz, one of the founders of Mercedes-Benz. It was a groundbreaking development for the industry at the time, and the technology was used by car manufacturers up until the late 1980s.</a:t>
            </a:r>
            <a:endParaRPr lang="en-GB" sz="2400" dirty="0">
              <a:cs typeface="Calibri"/>
            </a:endParaRP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4016DB-3313-7AF2-6442-5EE0816749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" t="14753" r="-1914" b="21120"/>
          <a:stretch/>
        </p:blipFill>
        <p:spPr>
          <a:xfrm>
            <a:off x="330295" y="1911346"/>
            <a:ext cx="7093083" cy="44530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82F1FB-6300-7CA6-C397-F0F03BEBCC91}"/>
              </a:ext>
            </a:extLst>
          </p:cNvPr>
          <p:cNvSpPr txBox="1"/>
          <p:nvPr/>
        </p:nvSpPr>
        <p:spPr>
          <a:xfrm>
            <a:off x="1544182" y="746723"/>
            <a:ext cx="2332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K.V.Manish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2729617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2FFC1-AB3E-A027-E689-8C678E4EC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B51C3-D08E-961A-212B-2DEF11318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</a:t>
            </a:r>
            <a:r>
              <a:rPr lang="en-GB" sz="4400" b="1" dirty="0" err="1">
                <a:cs typeface="Calibri"/>
              </a:rPr>
              <a:t>Carburetor</a:t>
            </a:r>
            <a:r>
              <a:rPr lang="en-US" b="1" dirty="0"/>
              <a:t> </a:t>
            </a:r>
            <a:endParaRPr lang="en-IN" b="1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21DA6F41-29AE-9142-214F-A438FC9A082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1" t="6292" r="6114" b="10723"/>
          <a:stretch/>
        </p:blipFill>
        <p:spPr>
          <a:xfrm rot="5400000">
            <a:off x="805976" y="1349393"/>
            <a:ext cx="3715826" cy="5010541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055C9668-A099-EFF2-8369-55D362EC7B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84" t="3933" r="7161" b="10723"/>
          <a:stretch/>
        </p:blipFill>
        <p:spPr>
          <a:xfrm rot="5400000">
            <a:off x="6678490" y="966838"/>
            <a:ext cx="4063270" cy="5775650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EDCBA1E-1D08-5CFB-93EE-210CCF4E2AB1}"/>
              </a:ext>
            </a:extLst>
          </p:cNvPr>
          <p:cNvSpPr txBox="1"/>
          <p:nvPr/>
        </p:nvSpPr>
        <p:spPr>
          <a:xfrm>
            <a:off x="6354145" y="3485331"/>
            <a:ext cx="1707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Main Body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D53BFA-5856-0B3A-A71F-20AC332C616B}"/>
              </a:ext>
            </a:extLst>
          </p:cNvPr>
          <p:cNvSpPr txBox="1"/>
          <p:nvPr/>
        </p:nvSpPr>
        <p:spPr>
          <a:xfrm>
            <a:off x="8490855" y="1912773"/>
            <a:ext cx="1129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Screws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C974F7-B417-AA9B-0A18-E7281EAEB87B}"/>
              </a:ext>
            </a:extLst>
          </p:cNvPr>
          <p:cNvSpPr txBox="1"/>
          <p:nvPr/>
        </p:nvSpPr>
        <p:spPr>
          <a:xfrm>
            <a:off x="9853127" y="1912773"/>
            <a:ext cx="1380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Pins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8268AC-5C42-6450-EE82-0E39102E5DA9}"/>
              </a:ext>
            </a:extLst>
          </p:cNvPr>
          <p:cNvSpPr txBox="1"/>
          <p:nvPr/>
        </p:nvSpPr>
        <p:spPr>
          <a:xfrm>
            <a:off x="6354145" y="5082319"/>
            <a:ext cx="144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Float Bowl</a:t>
            </a:r>
            <a:endParaRPr lang="en-IN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043B18-D574-4313-4746-51F65E0B69BC}"/>
              </a:ext>
            </a:extLst>
          </p:cNvPr>
          <p:cNvSpPr txBox="1"/>
          <p:nvPr/>
        </p:nvSpPr>
        <p:spPr>
          <a:xfrm>
            <a:off x="8294918" y="3331445"/>
            <a:ext cx="105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Springs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99F10C-E46A-906C-1CDA-D1FF2FFAC02B}"/>
              </a:ext>
            </a:extLst>
          </p:cNvPr>
          <p:cNvSpPr txBox="1"/>
          <p:nvPr/>
        </p:nvSpPr>
        <p:spPr>
          <a:xfrm>
            <a:off x="10319657" y="397596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Gasket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797720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048FF-D270-A8C7-C8EE-49CB9F491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F446E-2D26-8DDF-B469-3F3BD05E8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6" y="755780"/>
            <a:ext cx="1464906" cy="401216"/>
          </a:xfrm>
        </p:spPr>
        <p:txBody>
          <a:bodyPr>
            <a:no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EC23B1024</a:t>
            </a:r>
            <a:br>
              <a:rPr lang="en-US" sz="1800" b="1" dirty="0"/>
            </a:br>
            <a:endParaRPr lang="en-IN" sz="18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922CC2-596B-FB1A-C24E-61A0416B16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92" b="12363"/>
          <a:stretch/>
        </p:blipFill>
        <p:spPr>
          <a:xfrm>
            <a:off x="667946" y="1992341"/>
            <a:ext cx="3754765" cy="450053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BBA3ED-3925-A88C-98A3-4212A15E27C7}"/>
              </a:ext>
            </a:extLst>
          </p:cNvPr>
          <p:cNvSpPr txBox="1"/>
          <p:nvPr/>
        </p:nvSpPr>
        <p:spPr>
          <a:xfrm>
            <a:off x="5290456" y="1992341"/>
            <a:ext cx="57849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The coil spring as we know it today was patented by Richard </a:t>
            </a:r>
            <a:r>
              <a:rPr lang="en-US" sz="2800" b="1" dirty="0" err="1"/>
              <a:t>Tredwell</a:t>
            </a:r>
            <a:r>
              <a:rPr lang="en-US" sz="2800" b="1" dirty="0"/>
              <a:t> in 1763. </a:t>
            </a:r>
          </a:p>
          <a:p>
            <a:r>
              <a:rPr lang="en-US" sz="2800" dirty="0" err="1"/>
              <a:t>Tredwell</a:t>
            </a:r>
            <a:r>
              <a:rPr lang="en-US" sz="2800" dirty="0"/>
              <a:t> received Great Britain Patent</a:t>
            </a:r>
          </a:p>
          <a:p>
            <a:r>
              <a:rPr lang="en-US" sz="2800" dirty="0"/>
              <a:t>1792 for “Springs For Carriages”. </a:t>
            </a:r>
            <a:endParaRPr lang="en-IN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06858C-B930-60A9-B9E2-7FE5B7981B9A}"/>
              </a:ext>
            </a:extLst>
          </p:cNvPr>
          <p:cNvSpPr txBox="1"/>
          <p:nvPr/>
        </p:nvSpPr>
        <p:spPr>
          <a:xfrm>
            <a:off x="1548882" y="787664"/>
            <a:ext cx="1203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B.Deshik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938909577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</TotalTime>
  <Words>709</Words>
  <Application>Microsoft Office PowerPoint</Application>
  <PresentationFormat>Widescreen</PresentationFormat>
  <Paragraphs>150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Algerian</vt:lpstr>
      <vt:lpstr>Arial</vt:lpstr>
      <vt:lpstr>Arial Black</vt:lpstr>
      <vt:lpstr>Artifakt Element</vt:lpstr>
      <vt:lpstr>Calibri</vt:lpstr>
      <vt:lpstr>Cambria Math</vt:lpstr>
      <vt:lpstr>Cascadia Code</vt:lpstr>
      <vt:lpstr>Century Gothic</vt:lpstr>
      <vt:lpstr>Google Sans</vt:lpstr>
      <vt:lpstr>Wingdings 3</vt:lpstr>
      <vt:lpstr>Wisp</vt:lpstr>
      <vt:lpstr> SESSION -5  SCRAP ART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Parts of Carburetor </vt:lpstr>
      <vt:lpstr>EC23B1024 </vt:lpstr>
      <vt:lpstr>Parts in Locking Fule Cap</vt:lpstr>
      <vt:lpstr>PowerPoint Presentation</vt:lpstr>
      <vt:lpstr>PowerPoint Presentation</vt:lpstr>
      <vt:lpstr> M.Akram Baig</vt:lpstr>
      <vt:lpstr>Parts of Carburetor</vt:lpstr>
      <vt:lpstr> M.Someshwar Raj</vt:lpstr>
      <vt:lpstr>Parts of Carburetor</vt:lpstr>
      <vt:lpstr> </vt:lpstr>
      <vt:lpstr>BRAKE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supriyanukala2005@gmail.com;ec23b1011@iiitdm.ac.in</dc:creator>
  <cp:lastModifiedBy>supriyanukala2005@gmail.com</cp:lastModifiedBy>
  <cp:revision>5</cp:revision>
  <dcterms:created xsi:type="dcterms:W3CDTF">2024-02-20T13:36:12Z</dcterms:created>
  <dcterms:modified xsi:type="dcterms:W3CDTF">2024-02-20T18:22:28Z</dcterms:modified>
</cp:coreProperties>
</file>